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40" r:id="rId2"/>
    <p:sldMasterId id="2147483852" r:id="rId3"/>
  </p:sldMasterIdLst>
  <p:notesMasterIdLst>
    <p:notesMasterId r:id="rId16"/>
  </p:notesMasterIdLst>
  <p:handoutMasterIdLst>
    <p:handoutMasterId r:id="rId17"/>
  </p:handoutMasterIdLst>
  <p:sldIdLst>
    <p:sldId id="444" r:id="rId4"/>
    <p:sldId id="488" r:id="rId5"/>
    <p:sldId id="532" r:id="rId6"/>
    <p:sldId id="534" r:id="rId7"/>
    <p:sldId id="535" r:id="rId8"/>
    <p:sldId id="536" r:id="rId9"/>
    <p:sldId id="537" r:id="rId10"/>
    <p:sldId id="538" r:id="rId11"/>
    <p:sldId id="524" r:id="rId12"/>
    <p:sldId id="533" r:id="rId13"/>
    <p:sldId id="500" r:id="rId14"/>
    <p:sldId id="445" r:id="rId15"/>
  </p:sldIdLst>
  <p:sldSz cx="12192000" cy="6858000"/>
  <p:notesSz cx="9979025" cy="6834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40283"/>
    <a:srgbClr val="05B316"/>
    <a:srgbClr val="FC3324"/>
    <a:srgbClr val="F1F7F9"/>
    <a:srgbClr val="FFFFFF"/>
    <a:srgbClr val="DCEAF0"/>
    <a:srgbClr val="0000CC"/>
    <a:srgbClr val="FFA78F"/>
    <a:srgbClr val="000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6830" autoAdjust="0"/>
  </p:normalViewPr>
  <p:slideViewPr>
    <p:cSldViewPr snapToGrid="0">
      <p:cViewPr varScale="1">
        <p:scale>
          <a:sx n="64" d="100"/>
          <a:sy n="64" d="100"/>
        </p:scale>
        <p:origin x="6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35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2472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08083-C74E-4DF2-A012-9C63B8FD307F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214D-144D-479F-B57B-732F41D3AD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58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472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FC22E-BC19-46BB-BF0C-ABCC5E004457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54075"/>
            <a:ext cx="4102100" cy="2306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288954"/>
            <a:ext cx="7983220" cy="230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9F04-A7D0-49D5-94BD-9017E0F6FE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2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0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3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0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0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0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17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2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19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44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025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5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CB41-160E-4915-BDEA-6F5F2AA3CBC3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417-3426-43A8-B408-DCB0EB8C6F94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AE81-8313-429E-A8B3-EBA161C53162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1C25-22D8-419B-9055-7A7C8A163CA3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36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DB68-29AD-4DC2-B6B1-9AD309F09029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15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92A5-14B8-456B-925B-7D77DE3AA3BB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380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0182-1296-4419-BC13-DC34A40B9F66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16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EA57-1E5D-4935-B998-91C7DB379EC3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27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799-F018-4176-AC65-E01BF388822E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618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416-8DB6-42D5-8099-4CD7510E5CCF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07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B36-BF02-4942-A669-3700E7E7E225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19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E80B-7E2B-4557-912B-447D0989CE94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2BFA-15BF-4200-8FE7-470915A8B658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53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7D4-90E7-4181-8A71-CBAD7769AA58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3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56D-1D5B-4F07-BA6E-A2E404B8FCAD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745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F7B-0812-4D9B-A49E-EA41EC9C451C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77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29D5-E810-4B10-A672-8AF0ED218DF1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61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3A4-053B-4475-AC67-2C84CBAE674A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63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4D30-608A-443B-B822-3781B5239452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49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8244-4184-404F-9E0E-7232130B1B8D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5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481A27-B9A8-4EDF-81C7-A42D6315F755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58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979B-A305-4434-900B-5B40AA596F42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BD0-DE34-481B-BBFF-5F324DA6CEB6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F5C0-231A-4DEE-9902-D1437A0EA086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117D-B44A-4F20-8B27-5382B78071B1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8225-B516-461A-AD1A-188DF825F142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E12D-F30A-420F-9305-C0911A2BAA4E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878A-53B1-42E7-92FF-390597E82806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DE623F-CD4F-43C1-9E63-8BB1E9C2CB5A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97-56C0-46BE-991E-2545EF1F144C}" type="datetime1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5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hyperlink" Target="mailto:ryaroslava@ssga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dislife.ru/l.php?url=http://static.government.ru/media/files/hzZ635dEzeYEBC9RHUY5lDAbAriAANBH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lumMod val="10000"/>
                <a:lumOff val="90000"/>
              </a:schemeClr>
            </a:gs>
            <a:gs pos="94000">
              <a:schemeClr val="bg2">
                <a:lumMod val="50000"/>
              </a:schemeClr>
            </a:gs>
            <a:gs pos="14000">
              <a:schemeClr val="tx2">
                <a:lumMod val="20000"/>
                <a:lumOff val="80000"/>
              </a:schemeClr>
            </a:gs>
            <a:gs pos="82000">
              <a:schemeClr val="bg2">
                <a:lumMod val="75000"/>
              </a:schemeClr>
            </a:gs>
            <a:gs pos="43000">
              <a:schemeClr val="bg2">
                <a:lumMod val="50000"/>
                <a:lumOff val="50000"/>
              </a:schemeClr>
            </a:gs>
            <a:gs pos="29000">
              <a:schemeClr val="bg2">
                <a:lumMod val="30000"/>
                <a:lumOff val="7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30" y="0"/>
            <a:ext cx="3333769" cy="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466112" y="6245401"/>
            <a:ext cx="319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Новосибирск, 22.10.2020 г.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Заголовок 3" descr="Нисходящий блочный список"/>
          <p:cNvSpPr>
            <a:spLocks noGrp="1"/>
          </p:cNvSpPr>
          <p:nvPr>
            <p:ph type="title"/>
          </p:nvPr>
        </p:nvSpPr>
        <p:spPr>
          <a:xfrm>
            <a:off x="138223" y="2445488"/>
            <a:ext cx="11850629" cy="2207108"/>
          </a:xfrm>
          <a:noFill/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defTabSz="577850">
              <a:lnSpc>
                <a:spcPct val="100000"/>
              </a:lnSpc>
              <a:defRPr/>
            </a:pPr>
            <a:r>
              <a:rPr lang="ru-RU" i="1" dirty="0"/>
              <a:t>«Цифровые тематические карты доступности инфраструктуры населенного пункта»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35687" y="5453389"/>
            <a:ext cx="2193819" cy="116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Пошивайло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Я.Г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Зав кафедрой картографии и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геоинформатики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телефон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+7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(383)  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61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06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3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100" u="sng" dirty="0" smtClean="0">
                <a:solidFill>
                  <a:srgbClr val="11C1FF"/>
                </a:solidFill>
                <a:latin typeface="Arial Narrow" panose="020B0606020202030204" pitchFamily="34" charset="0"/>
                <a:hlinkClick r:id="rId4"/>
              </a:rPr>
              <a:t>yaroslava@ssga.ru</a:t>
            </a:r>
            <a:endParaRPr lang="en-US" sz="1100" u="sng" dirty="0">
              <a:solidFill>
                <a:srgbClr val="11C1FF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 descr="X Международная школа ассистивных услу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157" cy="18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55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4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Свойства карт доступности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6912" y="874770"/>
            <a:ext cx="11279895" cy="301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послойная организация;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мультимасштабность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база данных с характеристиками объекта для разных групп маломобильных граждан;</a:t>
            </a: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возможность построения доступных маршрутов.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50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5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Принципы создания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карт доступности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H="1">
            <a:off x="4885455" y="6392914"/>
            <a:ext cx="239151" cy="79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>
          <a:xfrm>
            <a:off x="456912" y="874770"/>
            <a:ext cx="11279895" cy="3655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географическая основа – базовая карта;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объектовый состав – все здания и сооружения с базовой карты;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условные обозначения – адаптированы под монохромную окраску; </a:t>
            </a: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реализация запросов по типу ограничения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;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маршрутизация с учетом препятствий (пеший маршрут), адаптивного транспорта, времени года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558" y="5047340"/>
            <a:ext cx="403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76938F"/>
                </a:solidFill>
                <a:latin typeface="Lora"/>
                <a:hlinkClick r:id="rId4"/>
              </a:rPr>
              <a:t>постановление </a:t>
            </a:r>
            <a:r>
              <a:rPr lang="ru-RU" b="1" u="sng" dirty="0">
                <a:solidFill>
                  <a:srgbClr val="76938F"/>
                </a:solidFill>
                <a:latin typeface="Lora"/>
                <a:hlinkClick r:id="rId4"/>
              </a:rPr>
              <a:t>от 24.11.18 №1414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589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lumMod val="10000"/>
                <a:lumOff val="90000"/>
              </a:schemeClr>
            </a:gs>
            <a:gs pos="94000">
              <a:schemeClr val="bg2">
                <a:lumMod val="50000"/>
              </a:schemeClr>
            </a:gs>
            <a:gs pos="14000">
              <a:schemeClr val="tx2">
                <a:lumMod val="20000"/>
                <a:lumOff val="80000"/>
              </a:schemeClr>
            </a:gs>
            <a:gs pos="82000">
              <a:schemeClr val="bg2">
                <a:lumMod val="75000"/>
              </a:schemeClr>
            </a:gs>
            <a:gs pos="43000">
              <a:schemeClr val="bg2">
                <a:lumMod val="50000"/>
                <a:lumOff val="50000"/>
              </a:schemeClr>
            </a:gs>
            <a:gs pos="29000">
              <a:schemeClr val="bg2">
                <a:lumMod val="30000"/>
                <a:lumOff val="7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586409"/>
            <a:ext cx="12191998" cy="1623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36185"/>
            <a:ext cx="398439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62233" y="4859373"/>
            <a:ext cx="2952000" cy="144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Сибирский государственный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университет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геосистем и технологий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г. Новосибирск, 630108, 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ул.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Плахотного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10, 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телефон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+7(383)  343 25 39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факс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+7(383)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344 30 60</a:t>
            </a:r>
          </a:p>
          <a:p>
            <a:pPr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en-US" sz="1200" u="sng" dirty="0">
                <a:solidFill>
                  <a:srgbClr val="11C1FF"/>
                </a:solidFill>
                <a:latin typeface="Calibri" panose="020F0502020204030204" pitchFamily="34" charset="0"/>
              </a:rPr>
              <a:t>www.sgugit.ru </a:t>
            </a:r>
            <a:endParaRPr lang="en-GB" sz="1200" u="sng" dirty="0">
              <a:solidFill>
                <a:srgbClr val="11C1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Заголовок 3" descr="Нисходящий блочный список"/>
          <p:cNvSpPr>
            <a:spLocks noGrp="1"/>
          </p:cNvSpPr>
          <p:nvPr>
            <p:ph type="title"/>
          </p:nvPr>
        </p:nvSpPr>
        <p:spPr>
          <a:xfrm>
            <a:off x="122258" y="3033474"/>
            <a:ext cx="11991975" cy="10785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Спасибо за внимание!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6511" y="1948781"/>
            <a:ext cx="19495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Новосибирск,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23.10.2020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правильные изреч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Группа 8"/>
          <p:cNvGrpSpPr/>
          <p:nvPr/>
        </p:nvGrpSpPr>
        <p:grpSpPr>
          <a:xfrm>
            <a:off x="2" y="4943803"/>
            <a:ext cx="9060871" cy="1383051"/>
            <a:chOff x="0" y="4880005"/>
            <a:chExt cx="9923554" cy="13830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2" descr="Картинки по запросу цифровая экономик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80005"/>
              <a:ext cx="2146949" cy="138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8"/>
            <a:stretch/>
          </p:blipFill>
          <p:spPr bwMode="auto">
            <a:xfrm>
              <a:off x="2146957" y="4880005"/>
              <a:ext cx="2807992" cy="138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949" y="4880005"/>
              <a:ext cx="2807999" cy="138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Картинки по запросу цифровая экономика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" r="3329"/>
            <a:stretch/>
          </p:blipFill>
          <p:spPr bwMode="auto">
            <a:xfrm>
              <a:off x="7762948" y="4880005"/>
              <a:ext cx="2160606" cy="138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X Международная школа ассистивных услуг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43" y="586409"/>
            <a:ext cx="2793886" cy="15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56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Постановка задачи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1270" y="3622228"/>
            <a:ext cx="11279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Формирование доступной среды мегаполиса является актуальной задачей, и соответствует государственной программе «Доступная среда», принятой в Российской Федерации на период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2011–2025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гг.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Картографическая и геоинформационная поддержка социальных проектов позволяет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визуализировать ситуацию, помочь ориентироваться на местности и строить маршруты, анализировать и вырабатывать пространственные решения по улучшению доступности.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/>
            <a:endParaRPr lang="ru-RU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ÐÐ°ÑÑÐ¸Ð½ÐºÐ¸ Ð¿Ð¾ Ð·Ð°Ð¿ÑÐ¾ÑÑ Ð¿ÑÐ¾Ð³ÑÐ°Ð¼Ð¼Ð° Ð´Ð¾ÑÑÑÐ¿Ð½Ð°Ñ ÑÑÐµ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42" y="1019773"/>
            <a:ext cx="3944858" cy="22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¿ÑÐ¾Ð³ÑÐ°Ð¼Ð¼Ð° Ð´Ð¾ÑÑÑÐ¿Ð½Ð°Ñ ÑÑÐµÐ´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86" y="1189928"/>
            <a:ext cx="2790382" cy="20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52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Цифровые карты по тематике доступной среды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6912" y="5159364"/>
            <a:ext cx="11279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Карты доступной среды являются новым видом тематических карт и реализуются преимущественно в цифровой среде в составе </a:t>
            </a:r>
            <a:r>
              <a:rPr lang="ru-RU" sz="20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геопорталов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субъектов РФ.</a:t>
            </a:r>
          </a:p>
          <a:p>
            <a:pPr lvl="0" algn="just"/>
            <a:endParaRPr lang="ru-RU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01" y="689752"/>
            <a:ext cx="4913501" cy="2212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797" y="1607838"/>
            <a:ext cx="5023577" cy="2266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586" y="2741094"/>
            <a:ext cx="5320669" cy="23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30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Цифровые карты по тематике доступной среды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6" y="903700"/>
            <a:ext cx="11535983" cy="51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42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Цифровые карты по тематике доступной среды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43" y="880252"/>
            <a:ext cx="10980258" cy="49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414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Цифровые карты по тематике доступной среды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64" y="898860"/>
            <a:ext cx="11277812" cy="48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70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Цифровые карты по тематике доступной среды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931" y="897533"/>
            <a:ext cx="7831712" cy="56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4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Цифровые карты по тематике доступной среды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333" y="980949"/>
            <a:ext cx="6477333" cy="48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5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5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" y="-345"/>
            <a:ext cx="12193470" cy="584775"/>
          </a:xfrm>
          <a:prstGeom prst="rect">
            <a:avLst/>
          </a:prstGeom>
          <a:gradFill flip="none" rotWithShape="1"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46876" y="6417183"/>
            <a:ext cx="359797" cy="3651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4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546558" y="6123675"/>
            <a:ext cx="198000" cy="1296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-2441" y="1531472"/>
            <a:ext cx="198000" cy="5148000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" y="33550"/>
            <a:ext cx="97918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Задачи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решаемые при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помощи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карт доступности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200" y="24272"/>
            <a:ext cx="23906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1993116" y="584430"/>
            <a:ext cx="198000" cy="964096"/>
          </a:xfrm>
          <a:prstGeom prst="rect">
            <a:avLst/>
          </a:prstGeom>
          <a:gradFill>
            <a:gsLst>
              <a:gs pos="17000">
                <a:srgbClr val="0000CC"/>
              </a:gs>
              <a:gs pos="54000">
                <a:srgbClr val="0070C0"/>
              </a:gs>
              <a:gs pos="8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6981" y="884709"/>
            <a:ext cx="11279895" cy="28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информирование граждан о доступности объектов городской инфраструктуры;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планирование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перемещения людей с ограниченными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возможностями;</a:t>
            </a: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анализ и оценка состояния доступности со стороны органов исполнительной власти.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19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07 16x9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ess07_16x9_TP102888891" id="{C2C4E288-C826-4F4A-B12A-90AB4EEB5DFA}" vid="{330C257D-3C7B-4178-BB33-C5382355AC13}"/>
    </a:ext>
  </a:extLst>
</a:theme>
</file>

<file path=ppt/theme/theme2.xml><?xml version="1.0" encoding="utf-8"?>
<a:theme xmlns:a="http://schemas.openxmlformats.org/drawingml/2006/main" name="Берлин">
  <a:themeElements>
    <a:clrScheme name="Другая 1">
      <a:dk1>
        <a:srgbClr val="000000"/>
      </a:dk1>
      <a:lt1>
        <a:sysClr val="window" lastClr="FFFFFF"/>
      </a:lt1>
      <a:dk2>
        <a:srgbClr val="0070C0"/>
      </a:dk2>
      <a:lt2>
        <a:srgbClr val="00B0F0"/>
      </a:lt2>
      <a:accent1>
        <a:srgbClr val="DEEDF2"/>
      </a:accent1>
      <a:accent2>
        <a:srgbClr val="BDDBE5"/>
      </a:accent2>
      <a:accent3>
        <a:srgbClr val="9CC9D9"/>
      </a:accent3>
      <a:accent4>
        <a:srgbClr val="5AA6C0"/>
      </a:accent4>
      <a:accent5>
        <a:srgbClr val="3A8099"/>
      </a:accent5>
      <a:accent6>
        <a:srgbClr val="265566"/>
      </a:accent6>
      <a:hlink>
        <a:srgbClr val="00B0F0"/>
      </a:hlink>
      <a:folHlink>
        <a:srgbClr val="7B08B2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D73F44B-0B30-4936-994E-4B79789ABC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 SmartArt нисходящий блочный список (разные цвета на сером фоне), широкоэкранный</Template>
  <TotalTime>0</TotalTime>
  <Words>321</Words>
  <Application>Microsoft Office PowerPoint</Application>
  <PresentationFormat>Широкоэкранный</PresentationFormat>
  <Paragraphs>62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Lora</vt:lpstr>
      <vt:lpstr>Trebuchet MS</vt:lpstr>
      <vt:lpstr>Process 07 16x9</vt:lpstr>
      <vt:lpstr>Берлин</vt:lpstr>
      <vt:lpstr>«Цифровые тематические карты доступности инфраструктуры населенного пункта»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СГУГиТ</dc:title>
  <dc:creator/>
  <cp:lastModifiedBy/>
  <cp:revision>1</cp:revision>
  <dcterms:created xsi:type="dcterms:W3CDTF">2013-08-30T04:20:34Z</dcterms:created>
  <dcterms:modified xsi:type="dcterms:W3CDTF">2020-10-22T00:56:26Z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TC028888929991</vt:lpwstr>
  </property>
</Properties>
</file>